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73" r:id="rId2"/>
    <p:sldId id="315" r:id="rId3"/>
    <p:sldId id="305" r:id="rId4"/>
    <p:sldId id="306" r:id="rId5"/>
    <p:sldId id="283" r:id="rId6"/>
    <p:sldId id="310" r:id="rId7"/>
    <p:sldId id="304" r:id="rId8"/>
    <p:sldId id="324" r:id="rId9"/>
    <p:sldId id="309" r:id="rId10"/>
    <p:sldId id="303" r:id="rId11"/>
    <p:sldId id="317" r:id="rId12"/>
    <p:sldId id="318" r:id="rId13"/>
    <p:sldId id="321" r:id="rId14"/>
    <p:sldId id="307" r:id="rId15"/>
    <p:sldId id="319" r:id="rId16"/>
    <p:sldId id="322" r:id="rId17"/>
    <p:sldId id="311" r:id="rId18"/>
    <p:sldId id="314" r:id="rId19"/>
    <p:sldId id="31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>
        <p:scale>
          <a:sx n="100" d="100"/>
          <a:sy n="100" d="100"/>
        </p:scale>
        <p:origin x="-101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B6228-BE54-4148-9E40-7848A7E83C99}" type="datetimeFigureOut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664B84-F7B5-41A0-84CC-C5A857FE6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72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6AD8-7D4B-4F65-BF38-B846F03B1FB7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02E7-2968-4F47-8EAF-A729000B82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23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1BF9-F8E4-461F-90DF-6B461EFD2210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2BCA-F3C2-4902-9BD4-FD3A8F539A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7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455F-B3FB-4EA5-8531-4037B2CDE9D4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F240-11A9-4D8D-9452-18586F84C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9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13D1-6D83-4BC2-A23F-099E3C13EF7B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2C82-4D1A-4749-9FCF-B74293ECB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98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2B10-EC11-479C-B6C3-9FEBF03620CF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D457-458E-4038-A749-3CA7B6376F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8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72FD-07B4-4698-B5A0-6066CF492D39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CF33-A617-48A4-899C-137D68B669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4C9F-D373-43B7-A030-6132EA7A9230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AF57-C4B4-455E-8C00-4EC4ADE81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9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1838-4A12-45A9-A4BD-BD32FA80676C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E29-B2C3-4C96-9A2B-96F04CF9A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4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5E82-D5E4-4F28-A48F-D9293FE33781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0457-B903-465B-B709-47115479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83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C46A-04FE-43AF-9B53-6C333AAA015D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56CB-52CA-443C-87A2-E97CBEF9A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3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F2BD-60C1-491D-B8EE-E0093FC5DCD6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01B6-2D3B-4F3C-9C9E-86EA09F12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12306-E1F3-4CF2-8890-DF45E9B4DAE7}" type="datetime1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0D1FE-CB7E-4673-9C88-7B4E9D280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hernovans@vogu35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1.fips.ru/documents/npa-rf/kodeksy/grazhdanskiy-kodeks-rossiyskoy-federatsii-chast-chetvertaya.php#12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1.fips.ru/documents/npa-rf/kodeksy/grazhdanskiy-kodeks-rossiyskoy-federatsii-chast-chetvertaya.php#12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ogu35.ru/nauka/intellekt-sobstvenno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.000\Downloads\bloknot_a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r="19328" b="13171"/>
          <a:stretch>
            <a:fillRect/>
          </a:stretch>
        </p:blipFill>
        <p:spPr bwMode="auto">
          <a:xfrm>
            <a:off x="7308850" y="0"/>
            <a:ext cx="18351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8229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8260" b="14626"/>
          <a:stretch>
            <a:fillRect/>
          </a:stretch>
        </p:blipFill>
        <p:spPr bwMode="auto">
          <a:xfrm>
            <a:off x="35471" y="107047"/>
            <a:ext cx="3025708" cy="129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811436"/>
            <a:ext cx="7028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заявки на государственную регистрацию программы для ЭВМ или базы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229200"/>
            <a:ext cx="524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Жернова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Сергеевна, к.ф.н., менеджер отдела организации и сопровождения научной деятельности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67" y="156390"/>
            <a:ext cx="2488665" cy="934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7938"/>
            <a:ext cx="2738721" cy="95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981472" y="112474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экспертизы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 нескольких часов до 62 дней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70 лет со дня смерти последнего автора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68760"/>
            <a:ext cx="86061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 программы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ЭВМ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(базы данных)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лицо, которое имеет возможность распоряжаться программой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(базой) по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усмотрению, а также привлекать к ответственности третьих лиц, использующих его программу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(базу) без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разрешения. По сути правообладатели – это владельцы исключительного права на программы для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ЭВМ (базы данных).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815169" y="966313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регистрации программы для ЭВМ или базы данных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ащита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авторского права на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от передачи прав и распространения программы (пользовательские лицензии и продажа программного продукта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нематериального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2" y="1044360"/>
            <a:ext cx="3950810" cy="5582112"/>
          </a:xfrm>
          <a:prstGeom prst="rect">
            <a:avLst/>
          </a:prstGeom>
        </p:spPr>
      </p:pic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5" y="994471"/>
            <a:ext cx="3970863" cy="56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758" y="1196752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ФИПС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305242" cy="4028042"/>
          </a:xfrm>
          <a:prstGeom prst="rect">
            <a:avLst/>
          </a:prstGeom>
        </p:spPr>
      </p:pic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13" y="963614"/>
            <a:ext cx="781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ФИПС</a:t>
            </a:r>
          </a:p>
          <a:p>
            <a:pPr algn="just"/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9" y="1484784"/>
            <a:ext cx="6377434" cy="3077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11" y="3212976"/>
            <a:ext cx="7090345" cy="3443249"/>
          </a:xfrm>
          <a:prstGeom prst="rect">
            <a:avLst/>
          </a:prstGeom>
        </p:spPr>
      </p:pic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13" y="963614"/>
            <a:ext cx="781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ФИПС</a:t>
            </a:r>
          </a:p>
          <a:p>
            <a:pPr algn="just"/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" y="1628800"/>
            <a:ext cx="8984564" cy="4312591"/>
          </a:xfrm>
          <a:prstGeom prst="rect">
            <a:avLst/>
          </a:prstGeom>
        </p:spPr>
      </p:pic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621" y="962946"/>
            <a:ext cx="78464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Патентование решений в сфере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запатентовать: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рограммные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продукты, например,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внешний вид, а способ взаимодействия с пользователем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истемы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базами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обильные приложения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еолокационные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етевые игры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запатентовать: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изобретения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действие как алгоритм, реализуемый с помощью устройств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технический результат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284" y="52292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3284" y="963614"/>
            <a:ext cx="8047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патентования решений в сфере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7881"/>
              </p:ext>
            </p:extLst>
          </p:nvPr>
        </p:nvGraphicFramePr>
        <p:xfrm>
          <a:off x="235447" y="1499136"/>
          <a:ext cx="871296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016224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Название, № патента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Правообладатель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изобретения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Summary view of a profile, №9390456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GOOGLE INC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Краткий вид профиля пользователя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Displaying a selectable item over a blurred user interface, №9389756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Apple</a:t>
                      </a: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демонстрации на дисплее выбранного элемента на фоне размытого интерфейса пользователя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и способ лечения содержимого сайта, №2535504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Закрытое акционерное общество "Лаборатория Касперского"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лечения содержимого сайта содержит систему управления содержимым сайта, базу данных содержимого сайта, средство анализа, предназначенное для обнаружения подозрительных объектов содержимого сайта, средство проверки этих объектов и выработки способа лечения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обработки поискового запроса и сервер, №2586249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 с ограниченной ответственностью "Яндекс"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обработки поискового запроса пользователя и создание набора результатов поиска, соответствующего поисковому запросу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0608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Благодарю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869160"/>
            <a:ext cx="342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Жернова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Сергеевна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Вологда, ул. Ленина 15,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109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zhernovans@vogu35.ru</a:t>
            </a:r>
            <a:endParaRPr lang="en-US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8(8172)72-50-44 (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 341)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552728" cy="4368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124744"/>
            <a:ext cx="817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–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день интеллектуальной собственности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609328" y="1124744"/>
            <a:ext cx="80671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/>
              <a:t> </a:t>
            </a:r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</a:t>
            </a:r>
            <a:r>
              <a:rPr lang="ru-RU" sz="2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ЭВМ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объективной форме совокупность данных и команд, предназначенных для функционирования ЭВМ и других компьютерных устройств в целях получения определенного результата, включая подготовительные материалы, полученные в ходе разработки программы для ЭВМ, и порождаемые ею аудиовизуальные отображения. Авторские права на все виды программ для ЭВМ (в том числе на операционные системы и программные комплексы), которые могут быть выражены на любом языке и в любой форме, включая исходный текст и объектный код, охраняются так же, как авторские права на произведения литературы (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статья 1261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ГК РФ).</a:t>
            </a:r>
          </a:p>
        </p:txBody>
      </p:sp>
    </p:spTree>
    <p:extLst>
      <p:ext uri="{BB962C8B-B14F-4D97-AF65-F5344CB8AC3E}">
        <p14:creationId xmlns:p14="http://schemas.microsoft.com/office/powerpoint/2010/main" val="42097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4827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объективной форме совокупность самостоятельных материалов (статей, расчетов, нормативных актов, судебных решений и иных подобных материалов), систематизированных таким образом, чтобы эти материалы могли быть найдены и обработаны с помощью электронной вычислительной машины (ЭВМ) (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статья 1260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ГК РФ).</a:t>
            </a:r>
          </a:p>
        </p:txBody>
      </p:sp>
    </p:spTree>
    <p:extLst>
      <p:ext uri="{BB962C8B-B14F-4D97-AF65-F5344CB8AC3E}">
        <p14:creationId xmlns:p14="http://schemas.microsoft.com/office/powerpoint/2010/main" val="24166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949550"/>
            <a:ext cx="75608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государственной регистрации программы для ЭВМ или базы данных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Депонируемые материалы, идентифицирующие программу для ЭВМ или базу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– на каждого автора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автора на указание сведений об авторе, указанных в заявлении – на каждого автора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оплату государственной пошлины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3" y="1268760"/>
            <a:ext cx="84827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Автор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программы или базы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(не более 900 знаков с пробелами)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реализующей ЭВМ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 – для программ для ЭВМ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 (система управления базами данных) – для баз данных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и версия операционной системы</a:t>
            </a: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1" y="965499"/>
            <a:ext cx="4034581" cy="57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pPr eaLnBrk="1" hangingPunct="1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9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72438" y="5695950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56"/>
          <p:cNvSpPr>
            <a:spLocks noChangeArrowheads="1"/>
          </p:cNvSpPr>
          <p:nvPr/>
        </p:nvSpPr>
        <p:spPr bwMode="auto">
          <a:xfrm>
            <a:off x="23589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физического лица – 3000 рублей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юридического лица – 4500 рублей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.000\Downloads\konvert_220x11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 rot="10800000">
            <a:off x="0" y="100013"/>
            <a:ext cx="8950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3"/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2866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143000" y="214313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Вологодский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государственный университет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62" name="Picture 4" descr="https://psv4.userapi.com/c848420/u273430145/docs/d10/02c00f95a14d/Bezymyanny-1.png?extra=OBZGglxrlG5XAhzjD6IJIp4CRNC_86vY7wGX0jVBvjUa8UuU000JS4D62J-NNRCED8vgB5Or3-ULDrHxDRGDyYCp-yGEAK9A78OCr7ct9_9ihMyLirD8O8MGpGJYheJggs-DPfXtPT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3408" r="68143" b="14626"/>
          <a:stretch>
            <a:fillRect/>
          </a:stretch>
        </p:blipFill>
        <p:spPr bwMode="auto">
          <a:xfrm>
            <a:off x="8093075" y="5805264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959" y="1556792"/>
            <a:ext cx="74574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903" y="1002508"/>
            <a:ext cx="906809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представителей Вологодского государственного университета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подать заявку на государственную регистрацию программы для ЭВМ или базы данных, Вам необходимо представить в отдел организации и сопровождения научной деятельности (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 электронной почты </a:t>
            </a:r>
            <a:r>
              <a:rPr lang="en-US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zhernovans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vogu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  <a:r>
              <a:rPr lang="en-US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следующий пакет документов: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адрес, дата рождения полностью, паспортные данные, вклад в создание программы (написание кода, разработка алгоритма, разработка исходного кода и интерфейса и т.д.) или базы данных каждого автора по значимости вклада.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программы для ЭВМ или базы данных, год создания, страна и год обнародования, если это имело место.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Реферат, оформленный в соответствии с требованиями.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код программы для ЭВМ или базу данных (допускается прислать фрагмент)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которые необходимо предоставить 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бумажном варианте с личными подписями заявителей (ул. Ленина, 15, </a:t>
            </a:r>
            <a:r>
              <a:rPr lang="ru-RU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109)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автора на указание сведений об  авторе, указанных в заявлении – для каждого автора.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– для каждого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автора.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vogu35.ru/nauka/intellekt-sobstvennost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9856</TotalTime>
  <Words>689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А. Кормановская</dc:creator>
  <cp:lastModifiedBy>Наталья С. Жернова</cp:lastModifiedBy>
  <cp:revision>411</cp:revision>
  <cp:lastPrinted>2018-08-27T13:57:52Z</cp:lastPrinted>
  <dcterms:created xsi:type="dcterms:W3CDTF">2018-08-01T10:44:40Z</dcterms:created>
  <dcterms:modified xsi:type="dcterms:W3CDTF">2021-04-22T07:21:43Z</dcterms:modified>
</cp:coreProperties>
</file>